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66" r:id="rId3"/>
  </p:sldMasterIdLst>
  <p:notesMasterIdLst>
    <p:notesMasterId r:id="rId29"/>
  </p:notesMasterIdLst>
  <p:sldIdLst>
    <p:sldId id="324" r:id="rId4"/>
    <p:sldId id="349" r:id="rId5"/>
    <p:sldId id="333" r:id="rId6"/>
    <p:sldId id="334" r:id="rId7"/>
    <p:sldId id="340" r:id="rId8"/>
    <p:sldId id="337" r:id="rId9"/>
    <p:sldId id="336" r:id="rId10"/>
    <p:sldId id="338" r:id="rId11"/>
    <p:sldId id="339" r:id="rId12"/>
    <p:sldId id="325" r:id="rId13"/>
    <p:sldId id="342" r:id="rId14"/>
    <p:sldId id="343" r:id="rId15"/>
    <p:sldId id="341" r:id="rId16"/>
    <p:sldId id="345" r:id="rId17"/>
    <p:sldId id="346" r:id="rId18"/>
    <p:sldId id="257" r:id="rId19"/>
    <p:sldId id="350" r:id="rId20"/>
    <p:sldId id="353" r:id="rId21"/>
    <p:sldId id="352" r:id="rId22"/>
    <p:sldId id="351" r:id="rId23"/>
    <p:sldId id="380" r:id="rId24"/>
    <p:sldId id="381" r:id="rId25"/>
    <p:sldId id="379" r:id="rId26"/>
    <p:sldId id="382" r:id="rId27"/>
    <p:sldId id="31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64"/>
    <p:restoredTop sz="93677"/>
  </p:normalViewPr>
  <p:slideViewPr>
    <p:cSldViewPr snapToGrid="0" snapToObjects="1" showGuides="1">
      <p:cViewPr varScale="1">
        <p:scale>
          <a:sx n="122" d="100"/>
          <a:sy n="122" d="100"/>
        </p:scale>
        <p:origin x="882" y="102"/>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9/29/2021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8f30814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8f308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468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277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119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710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929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19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2134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160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44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565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11069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29.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7.png"/><Relationship Id="rId5" Type="http://schemas.microsoft.com/office/2007/relationships/media" Target="../media/media3.mp4"/><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microsoft.com/office/2007/relationships/media" Target="../media/media6.mov"/><Relationship Id="rId7" Type="http://schemas.openxmlformats.org/officeDocument/2006/relationships/image" Target="../media/image31.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0.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7.jp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pPr lvl="0"/>
            <a:r>
              <a:rPr lang="en-US" sz="6000" dirty="0"/>
              <a:t>Control Systems</a:t>
            </a:r>
            <a:endParaRPr lang="en-US" sz="4400" b="0" dirty="0">
              <a:solidFill>
                <a:srgbClr val="FFFFFF"/>
              </a:solidFill>
            </a:endParaRPr>
          </a:p>
          <a:p>
            <a:r>
              <a:rPr lang="en-US" sz="3200" b="0" dirty="0">
                <a:solidFill>
                  <a:srgbClr val="FFFFFF"/>
                </a:solidFill>
              </a:rPr>
              <a:t>EE 447 Fa21 MW 12:30—2:20p in NAN 181</a:t>
            </a:r>
          </a:p>
          <a:p>
            <a:pPr lvl="0"/>
            <a:endParaRPr lang="en-US" sz="2800" dirty="0"/>
          </a:p>
          <a:p>
            <a:r>
              <a:rPr lang="en-US" b="0" dirty="0"/>
              <a:t>Prof Burden </a:t>
            </a:r>
          </a:p>
          <a:p>
            <a:r>
              <a:rPr lang="en-US" sz="3200" b="0" dirty="0"/>
              <a:t>(Sam; he/him/his)</a:t>
            </a:r>
          </a:p>
        </p:txBody>
      </p:sp>
    </p:spTree>
    <p:extLst>
      <p:ext uri="{BB962C8B-B14F-4D97-AF65-F5344CB8AC3E}">
        <p14:creationId xmlns:p14="http://schemas.microsoft.com/office/powerpoint/2010/main" val="260775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state of the art</a:t>
            </a:r>
          </a:p>
        </p:txBody>
      </p:sp>
    </p:spTree>
    <p:extLst>
      <p:ext uri="{BB962C8B-B14F-4D97-AF65-F5344CB8AC3E}">
        <p14:creationId xmlns:p14="http://schemas.microsoft.com/office/powerpoint/2010/main" val="175645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4142640" y="0"/>
            <a:ext cx="5001359" cy="952676"/>
          </a:xfrm>
        </p:spPr>
        <p:txBody>
          <a:bodyPr>
            <a:normAutofit fontScale="92500"/>
          </a:bodyPr>
          <a:lstStyle/>
          <a:p>
            <a:r>
              <a:rPr lang="en-US" dirty="0"/>
              <a:t>telecommunication</a:t>
            </a:r>
          </a:p>
        </p:txBody>
      </p:sp>
      <p:pic>
        <p:nvPicPr>
          <p:cNvPr id="1026" name="Picture 2" descr="File:Erdfunkstelle Raisting 2.jpg">
            <a:extLst>
              <a:ext uri="{FF2B5EF4-FFF2-40B4-BE49-F238E27FC236}">
                <a16:creationId xmlns:a16="http://schemas.microsoft.com/office/drawing/2014/main" id="{BF550B0B-4144-46AE-B6BE-E85F2A550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663" y="949567"/>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Cellular mobile Antenna and Dipole Antenna 2018 v2.jpg">
            <a:extLst>
              <a:ext uri="{FF2B5EF4-FFF2-40B4-BE49-F238E27FC236}">
                <a16:creationId xmlns:a16="http://schemas.microsoft.com/office/drawing/2014/main" id="{8E537806-FC8F-4C5E-A305-C79C9037D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40" y="949567"/>
            <a:ext cx="2248732" cy="3910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Internet map 1024.jpg">
            <a:extLst>
              <a:ext uri="{FF2B5EF4-FFF2-40B4-BE49-F238E27FC236}">
                <a16:creationId xmlns:a16="http://schemas.microsoft.com/office/drawing/2014/main" id="{7445408E-1E26-4034-9F66-8BE947790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776" y="3473776"/>
            <a:ext cx="3384223" cy="3384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lektronenroehren-auswahl.jpg">
            <a:extLst>
              <a:ext uri="{FF2B5EF4-FFF2-40B4-BE49-F238E27FC236}">
                <a16:creationId xmlns:a16="http://schemas.microsoft.com/office/drawing/2014/main" id="{8D700756-520E-4493-BBA4-766D34AF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Ua741 opamp.jpg">
            <a:extLst>
              <a:ext uri="{FF2B5EF4-FFF2-40B4-BE49-F238E27FC236}">
                <a16:creationId xmlns:a16="http://schemas.microsoft.com/office/drawing/2014/main" id="{59EF21EF-6939-4FA5-A679-F5F4F46CB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417471"/>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Johann Philipp Reis telephone.jpg">
            <a:extLst>
              <a:ext uri="{FF2B5EF4-FFF2-40B4-BE49-F238E27FC236}">
                <a16:creationId xmlns:a16="http://schemas.microsoft.com/office/drawing/2014/main" id="{BC8F7666-6EE4-4C1F-BC8A-4B2032113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14359"/>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File:Quadcopter camera drone in flight.jpg">
            <a:extLst>
              <a:ext uri="{FF2B5EF4-FFF2-40B4-BE49-F238E27FC236}">
                <a16:creationId xmlns:a16="http://schemas.microsoft.com/office/drawing/2014/main" id="{B2711929-6E80-4CF6-8F30-627BD13C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84" y="2674379"/>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mazon prime air">
            <a:extLst>
              <a:ext uri="{FF2B5EF4-FFF2-40B4-BE49-F238E27FC236}">
                <a16:creationId xmlns:a16="http://schemas.microsoft.com/office/drawing/2014/main" id="{A160D2D7-A92E-4B94-A0D2-1109D0B3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003" y="1149428"/>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aerospace and transportation</a:t>
            </a:r>
          </a:p>
        </p:txBody>
      </p:sp>
      <p:pic>
        <p:nvPicPr>
          <p:cNvPr id="2050" name="Picture 2" descr="File:Wright brothers patent plans 1908.jpg">
            <a:extLst>
              <a:ext uri="{FF2B5EF4-FFF2-40B4-BE49-F238E27FC236}">
                <a16:creationId xmlns:a16="http://schemas.microsoft.com/office/drawing/2014/main" id="{56F7A2DF-4DBC-46BE-AA96-2C8757B1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0492"/>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First flight2.jpg">
            <a:extLst>
              <a:ext uri="{FF2B5EF4-FFF2-40B4-BE49-F238E27FC236}">
                <a16:creationId xmlns:a16="http://schemas.microsoft.com/office/drawing/2014/main" id="{3A613D05-4F74-4B0D-87A3-93D2B5DF5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0" y="1161375"/>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TS120LaunchHiRes-edit1.jpg">
            <a:extLst>
              <a:ext uri="{FF2B5EF4-FFF2-40B4-BE49-F238E27FC236}">
                <a16:creationId xmlns:a16="http://schemas.microsoft.com/office/drawing/2014/main" id="{F61ACC16-DBCD-42BB-80CA-F1E5F305B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400040" y="1161374"/>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Luna 2 Soviet moon probe.jpg">
            <a:extLst>
              <a:ext uri="{FF2B5EF4-FFF2-40B4-BE49-F238E27FC236}">
                <a16:creationId xmlns:a16="http://schemas.microsoft.com/office/drawing/2014/main" id="{D9A40C78-E145-4947-B655-3DFE929C0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161375"/>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Surveyor 3-Apollo 12.jpg">
            <a:extLst>
              <a:ext uri="{FF2B5EF4-FFF2-40B4-BE49-F238E27FC236}">
                <a16:creationId xmlns:a16="http://schemas.microsoft.com/office/drawing/2014/main" id="{E5631D74-72B3-4B55-BEBB-9470FB9CB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380885"/>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F6FE4391-E520-425F-9E55-CBDC500A80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572000" y="3594000"/>
            <a:ext cx="2828040" cy="12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a:t>power systems – ECE 458</a:t>
            </a:r>
          </a:p>
        </p:txBody>
      </p:sp>
      <p:pic>
        <p:nvPicPr>
          <p:cNvPr id="5" name="Picture 4">
            <a:extLst>
              <a:ext uri="{FF2B5EF4-FFF2-40B4-BE49-F238E27FC236}">
                <a16:creationId xmlns:a16="http://schemas.microsoft.com/office/drawing/2014/main" id="{55016728-9344-4CA8-A89A-19A9F936EA0A}"/>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316196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normAutofit/>
          </a:bodyPr>
          <a:lstStyle/>
          <a:p>
            <a:r>
              <a:rPr lang="en-US" dirty="0"/>
              <a:t>robotics and AI – ENGINE capstone</a:t>
            </a:r>
          </a:p>
        </p:txBody>
      </p:sp>
      <p:pic>
        <p:nvPicPr>
          <p:cNvPr id="4" name="Stanford Autonomous Helicopter - Airshow #2">
            <a:hlinkClick r:id="" action="ppaction://media"/>
            <a:extLst>
              <a:ext uri="{FF2B5EF4-FFF2-40B4-BE49-F238E27FC236}">
                <a16:creationId xmlns:a16="http://schemas.microsoft.com/office/drawing/2014/main" id="{F1C01B82-C434-4E49-BAF0-9A4048A6E8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179353"/>
            <a:ext cx="4509981" cy="2536864"/>
          </a:xfrm>
          <a:prstGeom prst="rect">
            <a:avLst/>
          </a:prstGeom>
          <a:ln w="76200">
            <a:noFill/>
          </a:ln>
        </p:spPr>
      </p:pic>
      <p:pic>
        <p:nvPicPr>
          <p:cNvPr id="6" name="Learning hand-eye coordination for robotic grasping">
            <a:hlinkClick r:id="" action="ppaction://media"/>
            <a:extLst>
              <a:ext uri="{FF2B5EF4-FFF2-40B4-BE49-F238E27FC236}">
                <a16:creationId xmlns:a16="http://schemas.microsoft.com/office/drawing/2014/main" id="{8FE58950-FACD-4677-9E35-F6E9AE32987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179353"/>
            <a:ext cx="4509981" cy="2536864"/>
          </a:xfrm>
          <a:prstGeom prst="rect">
            <a:avLst/>
          </a:prstGeom>
          <a:ln w="76200">
            <a:noFill/>
          </a:ln>
        </p:spPr>
      </p:pic>
      <p:pic>
        <p:nvPicPr>
          <p:cNvPr id="7" name="Real Time Quad Rotor Path Planning for Mobile Obstacle Avoidance Using Convex Optimization">
            <a:hlinkClick r:id="" action="ppaction://media"/>
            <a:extLst>
              <a:ext uri="{FF2B5EF4-FFF2-40B4-BE49-F238E27FC236}">
                <a16:creationId xmlns:a16="http://schemas.microsoft.com/office/drawing/2014/main" id="{4BCDF86B-3876-4CE3-8B4E-DADBD02A997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22944"/>
            <a:ext cx="4526570" cy="2546196"/>
          </a:xfrm>
          <a:prstGeom prst="rect">
            <a:avLst/>
          </a:prstGeom>
          <a:ln w="76200">
            <a:noFill/>
          </a:ln>
        </p:spPr>
      </p:pic>
      <p:pic>
        <p:nvPicPr>
          <p:cNvPr id="8" name="drc-win">
            <a:hlinkClick r:id="" action="ppaction://media"/>
            <a:extLst>
              <a:ext uri="{FF2B5EF4-FFF2-40B4-BE49-F238E27FC236}">
                <a16:creationId xmlns:a16="http://schemas.microsoft.com/office/drawing/2014/main" id="{D2B86595-4E74-44DC-8BE7-3A3C3A4273D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31833"/>
            <a:ext cx="4509983" cy="2536865"/>
          </a:xfrm>
          <a:prstGeom prst="rect">
            <a:avLst/>
          </a:prstGeom>
          <a:ln w="76200">
            <a:noFill/>
          </a:ln>
        </p:spPr>
      </p:pic>
    </p:spTree>
    <p:extLst>
      <p:ext uri="{BB962C8B-B14F-4D97-AF65-F5344CB8AC3E}">
        <p14:creationId xmlns:p14="http://schemas.microsoft.com/office/powerpoint/2010/main" val="39466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4"/>
                                        </p:tgtEl>
                                      </p:cBhvr>
                                    </p:cmd>
                                  </p:childTnLst>
                                </p:cTn>
                              </p:par>
                              <p:par>
                                <p:cTn id="7" presetID="1" presetClass="mediacall" presetSubtype="0" fill="hold" nodeType="withEffect">
                                  <p:stCondLst>
                                    <p:cond delay="0"/>
                                  </p:stCondLst>
                                  <p:childTnLst>
                                    <p:cmd type="call" cmd="playFrom(0.0)">
                                      <p:cBhvr>
                                        <p:cTn id="8" dur="95944" fill="hold"/>
                                        <p:tgtEl>
                                          <p:spTgt spid="6"/>
                                        </p:tgtEl>
                                      </p:cBhvr>
                                    </p:cmd>
                                  </p:childTnLst>
                                </p:cTn>
                              </p:par>
                              <p:par>
                                <p:cTn id="9" presetID="1" presetClass="mediacall" presetSubtype="0" fill="hold" nodeType="withEffect">
                                  <p:stCondLst>
                                    <p:cond delay="0"/>
                                  </p:stCondLst>
                                  <p:childTnLst>
                                    <p:cmd type="call" cmd="playFrom(0.0)">
                                      <p:cBhvr>
                                        <p:cTn id="10" dur="86168" fill="hold"/>
                                        <p:tgtEl>
                                          <p:spTgt spid="7"/>
                                        </p:tgtEl>
                                      </p:cBhvr>
                                    </p:cmd>
                                  </p:childTnLst>
                                </p:cTn>
                              </p:par>
                              <p:par>
                                <p:cTn id="11" presetID="1" presetClass="mediacall" presetSubtype="0" fill="hold" nodeType="withEffect">
                                  <p:stCondLst>
                                    <p:cond delay="0"/>
                                  </p:stCondLst>
                                  <p:childTnLst>
                                    <p:cmd type="call" cmd="playFrom(0.0)">
                                      <p:cBhvr>
                                        <p:cTn id="12" dur="258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video>
              <p:cMediaNode vol="80000">
                <p:cTn id="24" fill="hold" display="0">
                  <p:stCondLst>
                    <p:cond delay="indefinite"/>
                  </p:stCondLst>
                </p:cTn>
                <p:tgtEl>
                  <p:spTgt spid="6"/>
                </p:tgtEl>
              </p:cMediaNode>
            </p:video>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7"/>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1D949-92A5-4103-AB7E-D46CE509C357}"/>
              </a:ext>
            </a:extLst>
          </p:cNvPr>
          <p:cNvSpPr>
            <a:spLocks noGrp="1"/>
          </p:cNvSpPr>
          <p:nvPr>
            <p:ph type="body" sz="quarter" idx="10"/>
          </p:nvPr>
        </p:nvSpPr>
        <p:spPr>
          <a:xfrm>
            <a:off x="0" y="0"/>
            <a:ext cx="9144000" cy="952676"/>
          </a:xfrm>
        </p:spPr>
        <p:txBody>
          <a:bodyPr/>
          <a:lstStyle/>
          <a:p>
            <a:r>
              <a:rPr lang="en-US" dirty="0" err="1"/>
              <a:t>neuroengineering</a:t>
            </a:r>
            <a:r>
              <a:rPr lang="en-US" dirty="0"/>
              <a:t> – ECE 466</a:t>
            </a:r>
          </a:p>
        </p:txBody>
      </p:sp>
      <p:pic>
        <p:nvPicPr>
          <p:cNvPr id="4" name="hmi-jan">
            <a:hlinkClick r:id="" action="ppaction://media"/>
            <a:extLst>
              <a:ext uri="{FF2B5EF4-FFF2-40B4-BE49-F238E27FC236}">
                <a16:creationId xmlns:a16="http://schemas.microsoft.com/office/drawing/2014/main" id="{E7108B5A-60A6-4280-9B52-E4B51088A9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20203"/>
            <a:ext cx="4565802" cy="2568263"/>
          </a:xfrm>
          <a:prstGeom prst="rect">
            <a:avLst/>
          </a:prstGeom>
        </p:spPr>
      </p:pic>
      <p:pic>
        <p:nvPicPr>
          <p:cNvPr id="6" name="hmi-walking">
            <a:hlinkClick r:id="" action="ppaction://media"/>
            <a:extLst>
              <a:ext uri="{FF2B5EF4-FFF2-40B4-BE49-F238E27FC236}">
                <a16:creationId xmlns:a16="http://schemas.microsoft.com/office/drawing/2014/main" id="{E61CA597-5D14-4783-9878-C1BC5E8D8C1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20290"/>
            <a:ext cx="4572000" cy="2571750"/>
          </a:xfrm>
          <a:prstGeom prst="rect">
            <a:avLst/>
          </a:prstGeom>
        </p:spPr>
      </p:pic>
      <p:pic>
        <p:nvPicPr>
          <p:cNvPr id="3080" name="Picture 8" descr="neuroeng-bci-jan.jpg">
            <a:extLst>
              <a:ext uri="{FF2B5EF4-FFF2-40B4-BE49-F238E27FC236}">
                <a16:creationId xmlns:a16="http://schemas.microsoft.com/office/drawing/2014/main" id="{A001BB9B-EDBA-42F0-9B30-DE0FEC247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75026"/>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0FFF7E1-BFE2-485C-AFE8-618DAF5E2D64}"/>
              </a:ext>
            </a:extLst>
          </p:cNvPr>
          <p:cNvGrpSpPr/>
          <p:nvPr/>
        </p:nvGrpSpPr>
        <p:grpSpPr>
          <a:xfrm>
            <a:off x="0" y="961624"/>
            <a:ext cx="4564166" cy="3345264"/>
            <a:chOff x="0" y="487470"/>
            <a:chExt cx="3508811" cy="2571751"/>
          </a:xfrm>
        </p:grpSpPr>
        <p:pic>
          <p:nvPicPr>
            <p:cNvPr id="3079" name="Picture 7" descr="neuro-collins-nature.jpg">
              <a:extLst>
                <a:ext uri="{FF2B5EF4-FFF2-40B4-BE49-F238E27FC236}">
                  <a16:creationId xmlns:a16="http://schemas.microsoft.com/office/drawing/2014/main" id="{E232CEFF-BD86-476D-ADBE-2CEC508F62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uro-collins-nature.jpg">
              <a:extLst>
                <a:ext uri="{FF2B5EF4-FFF2-40B4-BE49-F238E27FC236}">
                  <a16:creationId xmlns:a16="http://schemas.microsoft.com/office/drawing/2014/main" id="{324E1253-8F53-4762-8752-69491857EB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8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70" fill="hold"/>
                                        <p:tgtEl>
                                          <p:spTgt spid="4"/>
                                        </p:tgtEl>
                                      </p:cBhvr>
                                    </p:cmd>
                                  </p:childTnLst>
                                </p:cTn>
                              </p:par>
                              <p:par>
                                <p:cTn id="7" presetID="1" presetClass="mediacall" presetSubtype="0" fill="hold" nodeType="withEffect">
                                  <p:stCondLst>
                                    <p:cond delay="0"/>
                                  </p:stCondLst>
                                  <p:childTnLst>
                                    <p:cmd type="call" cmd="playFrom(0.0)">
                                      <p:cBhvr>
                                        <p:cTn id="8" dur="2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graphicFrame>
        <p:nvGraphicFramePr>
          <p:cNvPr id="61" name="Google Shape;61;p14"/>
          <p:cNvGraphicFramePr/>
          <p:nvPr>
            <p:extLst>
              <p:ext uri="{D42A27DB-BD31-4B8C-83A1-F6EECF244321}">
                <p14:modId xmlns:p14="http://schemas.microsoft.com/office/powerpoint/2010/main" val="3358885890"/>
              </p:ext>
            </p:extLst>
          </p:nvPr>
        </p:nvGraphicFramePr>
        <p:xfrm>
          <a:off x="54550" y="1277550"/>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dirty="0">
                          <a:solidFill>
                            <a:schemeClr val="bg1"/>
                          </a:solidFill>
                        </a:rPr>
                        <a:t>Prof. Amy Orsborn</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dirty="0">
                          <a:solidFill>
                            <a:schemeClr val="bg1"/>
                          </a:solidFill>
                        </a:rPr>
                        <a:t>Prof. Alex Mamishev</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 design and integration</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2" name="Google Shape;62;p14"/>
          <p:cNvPicPr preferRelativeResize="0"/>
          <p:nvPr/>
        </p:nvPicPr>
        <p:blipFill>
          <a:blip r:embed="rId3">
            <a:alphaModFix/>
          </a:blip>
          <a:stretch>
            <a:fillRect/>
          </a:stretch>
        </p:blipFill>
        <p:spPr>
          <a:xfrm>
            <a:off x="8058703" y="3296804"/>
            <a:ext cx="1085297" cy="1085297"/>
          </a:xfrm>
          <a:prstGeom prst="rect">
            <a:avLst/>
          </a:prstGeom>
          <a:noFill/>
          <a:ln>
            <a:noFill/>
          </a:ln>
        </p:spPr>
      </p:pic>
      <p:pic>
        <p:nvPicPr>
          <p:cNvPr id="63" name="Google Shape;63;p14"/>
          <p:cNvPicPr preferRelativeResize="0"/>
          <p:nvPr/>
        </p:nvPicPr>
        <p:blipFill>
          <a:blip r:embed="rId4">
            <a:alphaModFix/>
          </a:blip>
          <a:stretch>
            <a:fillRect/>
          </a:stretch>
        </p:blipFill>
        <p:spPr>
          <a:xfrm>
            <a:off x="7006736" y="2949324"/>
            <a:ext cx="959352" cy="959352"/>
          </a:xfrm>
          <a:prstGeom prst="rect">
            <a:avLst/>
          </a:prstGeom>
          <a:noFill/>
          <a:ln>
            <a:noFill/>
          </a:ln>
        </p:spPr>
      </p:pic>
      <p:pic>
        <p:nvPicPr>
          <p:cNvPr id="64" name="Google Shape;64;p14"/>
          <p:cNvPicPr preferRelativeResize="0"/>
          <p:nvPr/>
        </p:nvPicPr>
        <p:blipFill>
          <a:blip r:embed="rId5">
            <a:alphaModFix/>
          </a:blip>
          <a:stretch>
            <a:fillRect/>
          </a:stretch>
        </p:blipFill>
        <p:spPr>
          <a:xfrm>
            <a:off x="5992985" y="4902530"/>
            <a:ext cx="959352" cy="965385"/>
          </a:xfrm>
          <a:prstGeom prst="rect">
            <a:avLst/>
          </a:prstGeom>
          <a:noFill/>
          <a:ln>
            <a:noFill/>
          </a:ln>
        </p:spPr>
      </p:pic>
      <p:pic>
        <p:nvPicPr>
          <p:cNvPr id="65" name="Google Shape;65;p14"/>
          <p:cNvPicPr preferRelativeResize="0"/>
          <p:nvPr/>
        </p:nvPicPr>
        <p:blipFill>
          <a:blip r:embed="rId6"/>
          <a:srcRect/>
          <a:stretch/>
        </p:blipFill>
        <p:spPr>
          <a:xfrm>
            <a:off x="8156182" y="2217397"/>
            <a:ext cx="890340" cy="890340"/>
          </a:xfrm>
          <a:prstGeom prst="rect">
            <a:avLst/>
          </a:prstGeom>
          <a:noFill/>
          <a:ln>
            <a:noFill/>
          </a:ln>
        </p:spPr>
      </p:pic>
      <p:pic>
        <p:nvPicPr>
          <p:cNvPr id="66" name="Google Shape;66;p14"/>
          <p:cNvPicPr preferRelativeResize="0"/>
          <p:nvPr/>
        </p:nvPicPr>
        <p:blipFill>
          <a:blip r:embed="rId7">
            <a:alphaModFix/>
          </a:blip>
          <a:stretch>
            <a:fillRect/>
          </a:stretch>
        </p:blipFill>
        <p:spPr>
          <a:xfrm>
            <a:off x="7000274" y="1773727"/>
            <a:ext cx="1011527" cy="1011527"/>
          </a:xfrm>
          <a:prstGeom prst="rect">
            <a:avLst/>
          </a:prstGeom>
          <a:noFill/>
          <a:ln>
            <a:noFill/>
          </a:ln>
        </p:spPr>
      </p:pic>
      <p:pic>
        <p:nvPicPr>
          <p:cNvPr id="67" name="Google Shape;67;p14"/>
          <p:cNvPicPr preferRelativeResize="0"/>
          <p:nvPr/>
        </p:nvPicPr>
        <p:blipFill>
          <a:blip r:embed="rId8">
            <a:alphaModFix/>
          </a:blip>
          <a:stretch>
            <a:fillRect/>
          </a:stretch>
        </p:blipFill>
        <p:spPr>
          <a:xfrm>
            <a:off x="5992984" y="1425544"/>
            <a:ext cx="959352" cy="959352"/>
          </a:xfrm>
          <a:prstGeom prst="rect">
            <a:avLst/>
          </a:prstGeom>
          <a:noFill/>
          <a:ln>
            <a:noFill/>
          </a:ln>
        </p:spPr>
      </p:pic>
      <p:pic>
        <p:nvPicPr>
          <p:cNvPr id="68" name="Google Shape;68;p14"/>
          <p:cNvPicPr preferRelativeResize="0"/>
          <p:nvPr/>
        </p:nvPicPr>
        <p:blipFill>
          <a:blip r:embed="rId9">
            <a:alphaModFix/>
          </a:blip>
          <a:stretch>
            <a:fillRect/>
          </a:stretch>
        </p:blipFill>
        <p:spPr>
          <a:xfrm>
            <a:off x="7043484" y="5308618"/>
            <a:ext cx="959319" cy="959319"/>
          </a:xfrm>
          <a:prstGeom prst="rect">
            <a:avLst/>
          </a:prstGeom>
          <a:noFill/>
          <a:ln>
            <a:noFill/>
          </a:ln>
        </p:spPr>
      </p:pic>
      <p:pic>
        <p:nvPicPr>
          <p:cNvPr id="69" name="Google Shape;69;p14"/>
          <p:cNvPicPr preferRelativeResize="0"/>
          <p:nvPr/>
        </p:nvPicPr>
        <p:blipFill>
          <a:blip r:embed="rId10">
            <a:alphaModFix/>
          </a:blip>
          <a:stretch>
            <a:fillRect/>
          </a:stretch>
        </p:blipFill>
        <p:spPr>
          <a:xfrm>
            <a:off x="8087464" y="5649626"/>
            <a:ext cx="1011525" cy="1011525"/>
          </a:xfrm>
          <a:prstGeom prst="rect">
            <a:avLst/>
          </a:prstGeom>
          <a:noFill/>
          <a:ln>
            <a:noFill/>
          </a:ln>
        </p:spPr>
      </p:pic>
      <p:pic>
        <p:nvPicPr>
          <p:cNvPr id="70" name="Google Shape;70;p14"/>
          <p:cNvPicPr preferRelativeResize="0"/>
          <p:nvPr/>
        </p:nvPicPr>
        <p:blipFill>
          <a:blip r:embed="rId11">
            <a:alphaModFix/>
          </a:blip>
          <a:stretch>
            <a:fillRect/>
          </a:stretch>
        </p:blipFill>
        <p:spPr>
          <a:xfrm>
            <a:off x="5966898" y="3742965"/>
            <a:ext cx="1011525" cy="1011525"/>
          </a:xfrm>
          <a:prstGeom prst="rect">
            <a:avLst/>
          </a:prstGeom>
          <a:noFill/>
          <a:ln>
            <a:noFill/>
          </a:ln>
        </p:spPr>
      </p:pic>
      <p:pic>
        <p:nvPicPr>
          <p:cNvPr id="71" name="Google Shape;71;p14"/>
          <p:cNvPicPr preferRelativeResize="0"/>
          <p:nvPr/>
        </p:nvPicPr>
        <p:blipFill>
          <a:blip r:embed="rId12">
            <a:alphaModFix/>
          </a:blip>
          <a:stretch>
            <a:fillRect/>
          </a:stretch>
        </p:blipFill>
        <p:spPr>
          <a:xfrm>
            <a:off x="8121680" y="4587868"/>
            <a:ext cx="959319" cy="959319"/>
          </a:xfrm>
          <a:prstGeom prst="rect">
            <a:avLst/>
          </a:prstGeom>
          <a:noFill/>
          <a:ln>
            <a:noFill/>
          </a:ln>
        </p:spPr>
      </p:pic>
      <p:pic>
        <p:nvPicPr>
          <p:cNvPr id="72" name="Google Shape;72;p14"/>
          <p:cNvPicPr preferRelativeResize="0"/>
          <p:nvPr/>
        </p:nvPicPr>
        <p:blipFill>
          <a:blip r:embed="rId13">
            <a:alphaModFix/>
          </a:blip>
          <a:stretch>
            <a:fillRect/>
          </a:stretch>
        </p:blipFill>
        <p:spPr>
          <a:xfrm>
            <a:off x="5979343" y="2573860"/>
            <a:ext cx="986634" cy="986634"/>
          </a:xfrm>
          <a:prstGeom prst="rect">
            <a:avLst/>
          </a:prstGeom>
          <a:noFill/>
          <a:ln>
            <a:noFill/>
          </a:ln>
        </p:spPr>
      </p:pic>
      <p:pic>
        <p:nvPicPr>
          <p:cNvPr id="73" name="Google Shape;73;p14"/>
          <p:cNvPicPr preferRelativeResize="0"/>
          <p:nvPr/>
        </p:nvPicPr>
        <p:blipFill>
          <a:blip r:embed="rId14">
            <a:alphaModFix/>
          </a:blip>
          <a:stretch>
            <a:fillRect/>
          </a:stretch>
        </p:blipFill>
        <p:spPr>
          <a:xfrm>
            <a:off x="7043451" y="4115010"/>
            <a:ext cx="959385" cy="959385"/>
          </a:xfrm>
          <a:prstGeom prst="rect">
            <a:avLst/>
          </a:prstGeom>
          <a:noFill/>
          <a:ln>
            <a:noFill/>
          </a:ln>
        </p:spPr>
      </p:pic>
      <p:sp>
        <p:nvSpPr>
          <p:cNvPr id="22" name="Text Placeholder 1">
            <a:extLst>
              <a:ext uri="{FF2B5EF4-FFF2-40B4-BE49-F238E27FC236}">
                <a16:creationId xmlns:a16="http://schemas.microsoft.com/office/drawing/2014/main" id="{505F59CF-3BD9-485A-B161-E35FDD936271}"/>
              </a:ext>
            </a:extLst>
          </p:cNvPr>
          <p:cNvSpPr txBox="1">
            <a:spLocks/>
          </p:cNvSpPr>
          <p:nvPr/>
        </p:nvSpPr>
        <p:spPr>
          <a:xfrm>
            <a:off x="0" y="0"/>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controls and robotics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239782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40617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40179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why take this course?</a:t>
            </a:r>
          </a:p>
        </p:txBody>
      </p:sp>
    </p:spTree>
    <p:extLst>
      <p:ext uri="{BB962C8B-B14F-4D97-AF65-F5344CB8AC3E}">
        <p14:creationId xmlns:p14="http://schemas.microsoft.com/office/powerpoint/2010/main" val="92673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life outcomes</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
        <p:nvSpPr>
          <p:cNvPr id="14" name="Text Placeholder 2">
            <a:extLst>
              <a:ext uri="{FF2B5EF4-FFF2-40B4-BE49-F238E27FC236}">
                <a16:creationId xmlns:a16="http://schemas.microsoft.com/office/drawing/2014/main" id="{DF750AC9-EA72-40B1-BF05-FB73AF0C7A02}"/>
              </a:ext>
            </a:extLst>
          </p:cNvPr>
          <p:cNvSpPr>
            <a:spLocks noGrp="1"/>
          </p:cNvSpPr>
          <p:nvPr>
            <p:ph type="body" sz="quarter" idx="11"/>
          </p:nvPr>
        </p:nvSpPr>
        <p:spPr>
          <a:xfrm>
            <a:off x="-13034" y="1915658"/>
            <a:ext cx="9157034" cy="1584774"/>
          </a:xfrm>
        </p:spPr>
        <p:txBody>
          <a:bodyPr anchor="ctr"/>
          <a:lstStyle/>
          <a:p>
            <a:r>
              <a:rPr lang="en-US" dirty="0"/>
              <a:t>translate the physical world into </a:t>
            </a:r>
            <a:r>
              <a:rPr lang="en-US" b="1" i="1" dirty="0"/>
              <a:t>equations</a:t>
            </a:r>
          </a:p>
          <a:p>
            <a:r>
              <a:rPr lang="en-US" b="1" i="1" dirty="0"/>
              <a:t>transform </a:t>
            </a:r>
            <a:r>
              <a:rPr lang="en-US" dirty="0"/>
              <a:t>the equations to do anything you want</a:t>
            </a:r>
          </a:p>
          <a:p>
            <a:r>
              <a:rPr lang="en-US" dirty="0"/>
              <a:t>in effect, you will be able to ... </a:t>
            </a:r>
            <a:r>
              <a:rPr lang="en-US" b="1" i="1" dirty="0"/>
              <a:t>control</a:t>
            </a:r>
            <a:r>
              <a:rPr lang="en-US" b="1" dirty="0"/>
              <a:t> </a:t>
            </a:r>
            <a:r>
              <a:rPr lang="en-US" dirty="0"/>
              <a:t>... </a:t>
            </a:r>
            <a:r>
              <a:rPr lang="en-US" b="1" i="1" dirty="0"/>
              <a:t>systems</a:t>
            </a:r>
          </a:p>
        </p:txBody>
      </p:sp>
    </p:spTree>
    <p:extLst>
      <p:ext uri="{BB962C8B-B14F-4D97-AF65-F5344CB8AC3E}">
        <p14:creationId xmlns:p14="http://schemas.microsoft.com/office/powerpoint/2010/main" val="29301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who am I?</a:t>
            </a:r>
          </a:p>
        </p:txBody>
      </p:sp>
    </p:spTree>
    <p:extLst>
      <p:ext uri="{BB962C8B-B14F-4D97-AF65-F5344CB8AC3E}">
        <p14:creationId xmlns:p14="http://schemas.microsoft.com/office/powerpoint/2010/main" val="395609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6000" dirty="0"/>
              <a:t>Prof Burden (he/him)</a:t>
            </a:r>
          </a:p>
        </p:txBody>
      </p:sp>
      <p:sp>
        <p:nvSpPr>
          <p:cNvPr id="15" name="Text Placeholder 1"/>
          <p:cNvSpPr>
            <a:spLocks noGrp="1"/>
          </p:cNvSpPr>
          <p:nvPr>
            <p:ph type="body" sz="quarter" idx="10"/>
          </p:nvPr>
        </p:nvSpPr>
        <p:spPr>
          <a:xfrm>
            <a:off x="3906982" y="1464962"/>
            <a:ext cx="5237018" cy="4654359"/>
          </a:xfrm>
        </p:spPr>
        <p:txBody>
          <a:bodyPr anchor="t">
            <a:noAutofit/>
          </a:bodyPr>
          <a:lstStyle/>
          <a:p>
            <a:pPr lvl="0" algn="l"/>
            <a:r>
              <a:rPr lang="en-US" sz="3200" dirty="0">
                <a:solidFill>
                  <a:srgbClr val="FFFFFF"/>
                </a:solidFill>
              </a:rPr>
              <a:t>currently:</a:t>
            </a:r>
          </a:p>
          <a:p>
            <a:pPr lvl="0" algn="l"/>
            <a:r>
              <a:rPr lang="en-US" sz="3200" b="0" dirty="0">
                <a:solidFill>
                  <a:srgbClr val="FFFFFF"/>
                </a:solidFill>
              </a:rPr>
              <a:t>Assistant Professor in 		 	 UW Seattle ECE</a:t>
            </a:r>
          </a:p>
          <a:p>
            <a:pPr algn="l"/>
            <a:r>
              <a:rPr lang="en-US" sz="3200" b="0" dirty="0">
                <a:solidFill>
                  <a:srgbClr val="FFFFFF"/>
                </a:solidFill>
              </a:rPr>
              <a:t>Associate Chair for 	Diversity, Equity, and Inclusion</a:t>
            </a:r>
            <a:endParaRPr lang="en-US" sz="3200" i="1" dirty="0">
              <a:solidFill>
                <a:srgbClr val="FFFFFF"/>
              </a:solidFill>
            </a:endParaRPr>
          </a:p>
          <a:p>
            <a:pPr lvl="0" algn="l"/>
            <a:r>
              <a:rPr lang="en-US" sz="3200" dirty="0">
                <a:solidFill>
                  <a:srgbClr val="FFFFFF"/>
                </a:solidFill>
              </a:rPr>
              <a:t>PhD:  </a:t>
            </a:r>
            <a:r>
              <a:rPr lang="en-US" sz="3200" b="0" dirty="0">
                <a:solidFill>
                  <a:srgbClr val="FFFFFF"/>
                </a:solidFill>
              </a:rPr>
              <a:t>UC Berkeley EECS 2014</a:t>
            </a:r>
            <a:endParaRPr lang="en-US" sz="3200" dirty="0">
              <a:solidFill>
                <a:srgbClr val="FFFFFF"/>
              </a:solidFill>
            </a:endParaRPr>
          </a:p>
          <a:p>
            <a:pPr algn="l"/>
            <a:r>
              <a:rPr lang="en-US" sz="3200" dirty="0">
                <a:solidFill>
                  <a:srgbClr val="FFFFFF"/>
                </a:solidFill>
              </a:rPr>
              <a:t>BS:  </a:t>
            </a:r>
            <a:r>
              <a:rPr lang="en-US" sz="3200" b="0" dirty="0">
                <a:solidFill>
                  <a:srgbClr val="FFFFFF"/>
                </a:solidFill>
              </a:rPr>
              <a:t>UW Seattle EE 2008</a:t>
            </a:r>
          </a:p>
          <a:p>
            <a:pPr algn="l"/>
            <a:r>
              <a:rPr lang="en-US" sz="3200" b="0" i="1" dirty="0">
                <a:solidFill>
                  <a:srgbClr val="FFFFFF"/>
                </a:solidFill>
              </a:rPr>
              <a:t>first-generation college grad!</a:t>
            </a:r>
            <a:r>
              <a:rPr lang="en-US" sz="3200" i="1" dirty="0">
                <a:solidFill>
                  <a:srgbClr val="FFFFFF"/>
                </a:solidFill>
              </a:rPr>
              <a:t> </a:t>
            </a:r>
            <a:r>
              <a:rPr lang="en-US" sz="3200" dirty="0">
                <a:solidFill>
                  <a:srgbClr val="FFFFFF"/>
                </a:solidFill>
              </a:rPr>
              <a:t>expertise:  </a:t>
            </a:r>
            <a:r>
              <a:rPr lang="en-US" sz="3200" b="0" dirty="0">
                <a:solidFill>
                  <a:srgbClr val="FFFFFF"/>
                </a:solidFill>
              </a:rPr>
              <a:t>control theory, i.e. math of humans &amp; machines</a:t>
            </a:r>
            <a:endParaRPr lang="en-US" sz="3200" dirty="0">
              <a:solidFill>
                <a:srgbClr val="FFFFFF"/>
              </a:solidFill>
            </a:endParaRPr>
          </a:p>
        </p:txBody>
      </p:sp>
      <p:pic>
        <p:nvPicPr>
          <p:cNvPr id="4" name="Picture 3">
            <a:extLst>
              <a:ext uri="{FF2B5EF4-FFF2-40B4-BE49-F238E27FC236}">
                <a16:creationId xmlns:a16="http://schemas.microsoft.com/office/drawing/2014/main" id="{7DFAD1E9-597A-462C-9506-EC7265685F77}"/>
              </a:ext>
            </a:extLst>
          </p:cNvPr>
          <p:cNvPicPr>
            <a:picLocks noChangeAspect="1"/>
          </p:cNvPicPr>
          <p:nvPr/>
        </p:nvPicPr>
        <p:blipFill rotWithShape="1">
          <a:blip r:embed="rId2"/>
          <a:srcRect t="458" b="1140"/>
          <a:stretch/>
        </p:blipFill>
        <p:spPr>
          <a:xfrm>
            <a:off x="133098" y="1464962"/>
            <a:ext cx="3640786" cy="4478217"/>
          </a:xfrm>
          <a:prstGeom prst="rect">
            <a:avLst/>
          </a:prstGeom>
          <a:ln w="76200">
            <a:solidFill>
              <a:schemeClr val="accent3"/>
            </a:solidFill>
          </a:ln>
        </p:spPr>
      </p:pic>
    </p:spTree>
    <p:extLst>
      <p:ext uri="{BB962C8B-B14F-4D97-AF65-F5344CB8AC3E}">
        <p14:creationId xmlns:p14="http://schemas.microsoft.com/office/powerpoint/2010/main" val="27993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6000" dirty="0"/>
              <a:t>Sam (husband/dad)</a:t>
            </a:r>
          </a:p>
        </p:txBody>
      </p:sp>
      <p:sp>
        <p:nvSpPr>
          <p:cNvPr id="15" name="Text Placeholder 1"/>
          <p:cNvSpPr>
            <a:spLocks noGrp="1"/>
          </p:cNvSpPr>
          <p:nvPr>
            <p:ph type="body" sz="quarter" idx="10"/>
          </p:nvPr>
        </p:nvSpPr>
        <p:spPr>
          <a:xfrm>
            <a:off x="3659148" y="2926994"/>
            <a:ext cx="5237018" cy="1786238"/>
          </a:xfrm>
        </p:spPr>
        <p:txBody>
          <a:bodyPr anchor="t">
            <a:noAutofit/>
          </a:bodyPr>
          <a:lstStyle/>
          <a:p>
            <a:pPr algn="l"/>
            <a:r>
              <a:rPr lang="en-US" sz="3200" dirty="0"/>
              <a:t>born:  </a:t>
            </a:r>
            <a:r>
              <a:rPr lang="en-US" sz="3200" b="0" dirty="0"/>
              <a:t>Forks, WA</a:t>
            </a:r>
          </a:p>
          <a:p>
            <a:pPr algn="l"/>
            <a:r>
              <a:rPr lang="en-US" sz="3200" dirty="0">
                <a:solidFill>
                  <a:srgbClr val="FFFFFF"/>
                </a:solidFill>
              </a:rPr>
              <a:t>raised:  </a:t>
            </a:r>
            <a:r>
              <a:rPr lang="en-US" sz="3200" b="0" dirty="0">
                <a:solidFill>
                  <a:srgbClr val="FFFFFF"/>
                </a:solidFill>
              </a:rPr>
              <a:t>Cheney, WA</a:t>
            </a:r>
          </a:p>
          <a:p>
            <a:pPr lvl="0" algn="l"/>
            <a:r>
              <a:rPr lang="en-US" sz="3200" dirty="0">
                <a:solidFill>
                  <a:srgbClr val="FFFFFF"/>
                </a:solidFill>
              </a:rPr>
              <a:t>likes:</a:t>
            </a:r>
            <a:r>
              <a:rPr lang="en-US" sz="3200" b="0" dirty="0">
                <a:solidFill>
                  <a:srgbClr val="FFFFFF"/>
                </a:solidFill>
              </a:rPr>
              <a:t>  climbing, biking, gaming</a:t>
            </a:r>
          </a:p>
        </p:txBody>
      </p:sp>
      <p:pic>
        <p:nvPicPr>
          <p:cNvPr id="9" name="Picture 8" descr="A picture containing outdoor, person, ground, tree&#10;&#10;Description automatically generated">
            <a:extLst>
              <a:ext uri="{FF2B5EF4-FFF2-40B4-BE49-F238E27FC236}">
                <a16:creationId xmlns:a16="http://schemas.microsoft.com/office/drawing/2014/main" id="{31892312-AE15-4DAE-97C2-B9B05E434FD8}"/>
              </a:ext>
            </a:extLst>
          </p:cNvPr>
          <p:cNvPicPr>
            <a:picLocks noChangeAspect="1"/>
          </p:cNvPicPr>
          <p:nvPr/>
        </p:nvPicPr>
        <p:blipFill>
          <a:blip r:embed="rId2"/>
          <a:stretch>
            <a:fillRect/>
          </a:stretch>
        </p:blipFill>
        <p:spPr>
          <a:xfrm>
            <a:off x="247834" y="1336051"/>
            <a:ext cx="3244932" cy="4326576"/>
          </a:xfrm>
          <a:prstGeom prst="rect">
            <a:avLst/>
          </a:prstGeom>
          <a:ln w="76200">
            <a:solidFill>
              <a:schemeClr val="tx2"/>
            </a:solidFill>
          </a:ln>
        </p:spPr>
      </p:pic>
    </p:spTree>
    <p:extLst>
      <p:ext uri="{BB962C8B-B14F-4D97-AF65-F5344CB8AC3E}">
        <p14:creationId xmlns:p14="http://schemas.microsoft.com/office/powerpoint/2010/main" val="32049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we are in this together</a:t>
            </a:r>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this is an unbelievably hard time to live through</a:t>
            </a:r>
          </a:p>
        </p:txBody>
      </p:sp>
      <p:sp>
        <p:nvSpPr>
          <p:cNvPr id="5" name="Rectangle 4">
            <a:extLst>
              <a:ext uri="{FF2B5EF4-FFF2-40B4-BE49-F238E27FC236}">
                <a16:creationId xmlns:a16="http://schemas.microsoft.com/office/drawing/2014/main" id="{8738CF17-6658-454F-94E8-DFA0E1063D14}"/>
              </a:ext>
            </a:extLst>
          </p:cNvPr>
          <p:cNvSpPr/>
          <p:nvPr/>
        </p:nvSpPr>
        <p:spPr>
          <a:xfrm>
            <a:off x="0" y="1983028"/>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if you are struggling:  you are not alone</a:t>
            </a:r>
          </a:p>
        </p:txBody>
      </p:sp>
      <p:sp>
        <p:nvSpPr>
          <p:cNvPr id="7" name="Rectangle 6">
            <a:extLst>
              <a:ext uri="{FF2B5EF4-FFF2-40B4-BE49-F238E27FC236}">
                <a16:creationId xmlns:a16="http://schemas.microsoft.com/office/drawing/2014/main" id="{0D807444-9898-40ED-B2CF-62B841C47FFF}"/>
              </a:ext>
            </a:extLst>
          </p:cNvPr>
          <p:cNvSpPr/>
          <p:nvPr/>
        </p:nvSpPr>
        <p:spPr>
          <a:xfrm>
            <a:off x="-13034" y="2772236"/>
            <a:ext cx="9144000" cy="1077218"/>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 will work hard to support your learning if you need accommodations or face challenges</a:t>
            </a:r>
          </a:p>
        </p:txBody>
      </p:sp>
      <p:sp>
        <p:nvSpPr>
          <p:cNvPr id="9" name="Rectangle 8">
            <a:extLst>
              <a:ext uri="{FF2B5EF4-FFF2-40B4-BE49-F238E27FC236}">
                <a16:creationId xmlns:a16="http://schemas.microsoft.com/office/drawing/2014/main" id="{0903B19D-C998-409C-A12D-426CB6CA7E5D}"/>
              </a:ext>
            </a:extLst>
          </p:cNvPr>
          <p:cNvSpPr/>
          <p:nvPr/>
        </p:nvSpPr>
        <p:spPr>
          <a:xfrm>
            <a:off x="-13034" y="4053887"/>
            <a:ext cx="9144000" cy="1077218"/>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I would appreciate your understanding if I need accommodations from you</a:t>
            </a:r>
          </a:p>
        </p:txBody>
      </p:sp>
      <p:sp>
        <p:nvSpPr>
          <p:cNvPr id="10" name="Rectangle 9">
            <a:extLst>
              <a:ext uri="{FF2B5EF4-FFF2-40B4-BE49-F238E27FC236}">
                <a16:creationId xmlns:a16="http://schemas.microsoft.com/office/drawing/2014/main" id="{46A101BB-6AC2-4AC2-A513-B83B0ED72DA6}"/>
              </a:ext>
            </a:extLst>
          </p:cNvPr>
          <p:cNvSpPr/>
          <p:nvPr/>
        </p:nvSpPr>
        <p:spPr>
          <a:xfrm>
            <a:off x="-13034" y="5268179"/>
            <a:ext cx="9144000" cy="584775"/>
          </a:xfrm>
          <a:prstGeom prst="rect">
            <a:avLst/>
          </a:prstGeom>
        </p:spPr>
        <p:txBody>
          <a:bodyPr wrap="square">
            <a:spAutoFit/>
          </a:bodyPr>
          <a:lstStyle/>
          <a:p>
            <a:pPr lvl="0" algn="ctr">
              <a:spcBef>
                <a:spcPct val="20000"/>
              </a:spcBef>
            </a:pPr>
            <a:r>
              <a:rPr lang="en-US" sz="3200" i="1" dirty="0">
                <a:solidFill>
                  <a:srgbClr val="FFFFFF"/>
                </a:solidFill>
                <a:latin typeface="LatoWeb"/>
                <a:cs typeface="Calibri" charset="0"/>
              </a:rPr>
              <a:t>I am looking forward to learning with you! </a:t>
            </a:r>
          </a:p>
        </p:txBody>
      </p:sp>
    </p:spTree>
    <p:extLst>
      <p:ext uri="{BB962C8B-B14F-4D97-AF65-F5344CB8AC3E}">
        <p14:creationId xmlns:p14="http://schemas.microsoft.com/office/powerpoint/2010/main" val="20183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E7A22-85E6-4CBA-9197-36F30720A18E}"/>
              </a:ext>
            </a:extLst>
          </p:cNvPr>
          <p:cNvSpPr>
            <a:spLocks noGrp="1"/>
          </p:cNvSpPr>
          <p:nvPr>
            <p:ph type="body" sz="quarter" idx="11"/>
          </p:nvPr>
        </p:nvSpPr>
        <p:spPr>
          <a:xfrm>
            <a:off x="420599" y="0"/>
            <a:ext cx="8289768" cy="6858000"/>
          </a:xfrm>
        </p:spPr>
        <p:txBody>
          <a:bodyPr anchor="ctr"/>
          <a:lstStyle/>
          <a:p>
            <a:r>
              <a:rPr lang="en-US" dirty="0"/>
              <a:t>This course focuses on </a:t>
            </a:r>
            <a:r>
              <a:rPr lang="en-US" b="1" i="1" dirty="0"/>
              <a:t>analysis</a:t>
            </a:r>
            <a:r>
              <a:rPr lang="en-US" dirty="0"/>
              <a:t> and </a:t>
            </a:r>
            <a:r>
              <a:rPr lang="en-US" b="1" i="1" dirty="0"/>
              <a:t>design</a:t>
            </a:r>
            <a:r>
              <a:rPr lang="en-US" dirty="0"/>
              <a:t> of (linear) feedback control systems.</a:t>
            </a:r>
          </a:p>
          <a:p>
            <a:endParaRPr lang="en-US" dirty="0"/>
          </a:p>
          <a:p>
            <a:r>
              <a:rPr lang="en-US" dirty="0"/>
              <a:t>You will learn to understand and engineer control in robotics, embedded systems, electrical circuits, power systems, and biology.</a:t>
            </a:r>
          </a:p>
          <a:p>
            <a:endParaRPr lang="en-US" dirty="0"/>
          </a:p>
          <a:p>
            <a:r>
              <a:rPr lang="en-US" dirty="0"/>
              <a:t>We’ll build on your background in calculus, signal processing, and linear algebra, providing new analytical and computational tools.</a:t>
            </a:r>
          </a:p>
        </p:txBody>
      </p:sp>
    </p:spTree>
    <p:extLst>
      <p:ext uri="{BB962C8B-B14F-4D97-AF65-F5344CB8AC3E}">
        <p14:creationId xmlns:p14="http://schemas.microsoft.com/office/powerpoint/2010/main" val="32736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750D6-667B-4825-A4B1-305298C6B351}"/>
              </a:ext>
            </a:extLst>
          </p:cNvPr>
          <p:cNvSpPr>
            <a:spLocks noGrp="1"/>
          </p:cNvSpPr>
          <p:nvPr>
            <p:ph type="body" sz="quarter" idx="10"/>
          </p:nvPr>
        </p:nvSpPr>
        <p:spPr/>
        <p:txBody>
          <a:bodyPr/>
          <a:lstStyle/>
          <a:p>
            <a:r>
              <a:rPr lang="en-US" dirty="0"/>
              <a:t>learning outcomes</a:t>
            </a:r>
          </a:p>
        </p:txBody>
      </p:sp>
      <p:sp>
        <p:nvSpPr>
          <p:cNvPr id="3" name="Text Placeholder 2">
            <a:extLst>
              <a:ext uri="{FF2B5EF4-FFF2-40B4-BE49-F238E27FC236}">
                <a16:creationId xmlns:a16="http://schemas.microsoft.com/office/drawing/2014/main" id="{1DB0A6B8-6A59-4E90-B88B-E8690D48B3FB}"/>
              </a:ext>
            </a:extLst>
          </p:cNvPr>
          <p:cNvSpPr>
            <a:spLocks noGrp="1"/>
          </p:cNvSpPr>
          <p:nvPr>
            <p:ph type="body" sz="quarter" idx="11"/>
          </p:nvPr>
        </p:nvSpPr>
        <p:spPr>
          <a:xfrm>
            <a:off x="402794" y="1869621"/>
            <a:ext cx="8741205" cy="4988378"/>
          </a:xfrm>
        </p:spPr>
        <p:txBody>
          <a:bodyPr/>
          <a:lstStyle/>
          <a:p>
            <a:pPr>
              <a:buFont typeface="+mj-lt"/>
              <a:buAutoNum type="arabicPeriod"/>
            </a:pPr>
            <a:r>
              <a:rPr lang="en-US" sz="2000" b="1" i="1" dirty="0">
                <a:latin typeface="LatoWeb"/>
              </a:rPr>
              <a:t>represent</a:t>
            </a:r>
            <a:r>
              <a:rPr lang="en-US" sz="2000" dirty="0">
                <a:latin typeface="LatoWeb"/>
              </a:rPr>
              <a:t> a linear system in state space and transfer function form;</a:t>
            </a:r>
          </a:p>
          <a:p>
            <a:pPr>
              <a:buFont typeface="+mj-lt"/>
              <a:buAutoNum type="arabicPeriod"/>
            </a:pPr>
            <a:r>
              <a:rPr lang="en-US" sz="2000" b="1" i="1" dirty="0">
                <a:latin typeface="LatoWeb"/>
              </a:rPr>
              <a:t>determine</a:t>
            </a:r>
            <a:r>
              <a:rPr lang="en-US" sz="2000" dirty="0">
                <a:latin typeface="LatoWeb"/>
              </a:rPr>
              <a:t> the effects caused by including feedback in a system;</a:t>
            </a:r>
          </a:p>
          <a:p>
            <a:pPr>
              <a:buFont typeface="+mj-lt"/>
              <a:buAutoNum type="arabicPeriod"/>
            </a:pPr>
            <a:r>
              <a:rPr lang="en-US" sz="2000" b="1" i="1" dirty="0">
                <a:latin typeface="LatoWeb"/>
              </a:rPr>
              <a:t>linearize</a:t>
            </a:r>
            <a:r>
              <a:rPr lang="en-US" sz="2000" dirty="0">
                <a:latin typeface="LatoWeb"/>
              </a:rPr>
              <a:t> a nonlinear system around an operating point;</a:t>
            </a:r>
          </a:p>
          <a:p>
            <a:pPr>
              <a:buFont typeface="+mj-lt"/>
              <a:buAutoNum type="arabicPeriod"/>
            </a:pPr>
            <a:r>
              <a:rPr lang="en-US" sz="2000" b="1" i="1" dirty="0">
                <a:latin typeface="LatoWeb"/>
              </a:rPr>
              <a:t>determine</a:t>
            </a:r>
            <a:r>
              <a:rPr lang="en-US" sz="2000" dirty="0">
                <a:latin typeface="LatoWeb"/>
              </a:rPr>
              <a:t> if a system is stable;</a:t>
            </a:r>
          </a:p>
          <a:p>
            <a:pPr>
              <a:buFont typeface="+mj-lt"/>
              <a:buAutoNum type="arabicPeriod"/>
            </a:pPr>
            <a:r>
              <a:rPr lang="en-US" sz="2000" b="1" i="1" dirty="0">
                <a:latin typeface="LatoWeb"/>
              </a:rPr>
              <a:t>understand</a:t>
            </a:r>
            <a:r>
              <a:rPr lang="en-US" sz="2000" dirty="0">
                <a:latin typeface="LatoWeb"/>
              </a:rPr>
              <a:t> sensitivity and noise/disturbance rejection properties;</a:t>
            </a:r>
          </a:p>
          <a:p>
            <a:pPr>
              <a:buFont typeface="+mj-lt"/>
              <a:buAutoNum type="arabicPeriod"/>
            </a:pPr>
            <a:r>
              <a:rPr lang="en-US" sz="2000" b="1" i="1" dirty="0">
                <a:latin typeface="LatoWeb"/>
              </a:rPr>
              <a:t>apply</a:t>
            </a:r>
            <a:r>
              <a:rPr lang="en-US" sz="2000" dirty="0">
                <a:latin typeface="LatoWeb"/>
              </a:rPr>
              <a:t> scientific computing tools to model, design and simulate systems;</a:t>
            </a:r>
          </a:p>
          <a:p>
            <a:pPr>
              <a:buFont typeface="+mj-lt"/>
              <a:buAutoNum type="arabicPeriod"/>
            </a:pPr>
            <a:r>
              <a:rPr lang="en-US" sz="2000" b="1" i="1" dirty="0">
                <a:latin typeface="LatoWeb"/>
              </a:rPr>
              <a:t>determine</a:t>
            </a:r>
            <a:r>
              <a:rPr lang="en-US" sz="2000" dirty="0">
                <a:latin typeface="LatoWeb"/>
              </a:rPr>
              <a:t> the performance of a system analytically and from simulation;</a:t>
            </a:r>
          </a:p>
          <a:p>
            <a:pPr>
              <a:buFont typeface="+mj-lt"/>
              <a:buAutoNum type="arabicPeriod"/>
            </a:pPr>
            <a:r>
              <a:rPr lang="en-US" sz="2000" b="1" i="1" dirty="0">
                <a:latin typeface="LatoWeb"/>
              </a:rPr>
              <a:t>apply</a:t>
            </a:r>
            <a:r>
              <a:rPr lang="en-US" sz="2000" dirty="0">
                <a:latin typeface="LatoWeb"/>
              </a:rPr>
              <a:t> root locus, frequency response and full-state feedback methods to design a feedback control system to meet performance requirements;</a:t>
            </a:r>
          </a:p>
          <a:p>
            <a:pPr>
              <a:buFont typeface="+mj-lt"/>
              <a:buAutoNum type="arabicPeriod"/>
            </a:pPr>
            <a:r>
              <a:rPr lang="en-US" sz="2000" b="1" i="1" dirty="0">
                <a:latin typeface="LatoWeb"/>
              </a:rPr>
              <a:t>design</a:t>
            </a:r>
            <a:r>
              <a:rPr lang="en-US" sz="2000" dirty="0">
                <a:latin typeface="LatoWeb"/>
              </a:rPr>
              <a:t> a full-state observer for a system;</a:t>
            </a:r>
          </a:p>
          <a:p>
            <a:pPr>
              <a:buFont typeface="+mj-lt"/>
              <a:buAutoNum type="arabicPeriod"/>
            </a:pPr>
            <a:r>
              <a:rPr lang="en-US" sz="2000" b="1" i="1" dirty="0">
                <a:latin typeface="LatoWeb"/>
              </a:rPr>
              <a:t> apply</a:t>
            </a:r>
            <a:r>
              <a:rPr lang="en-US" sz="2000" dirty="0">
                <a:latin typeface="LatoWeb"/>
              </a:rPr>
              <a:t> observer + controller to estimate and stabilize a system’s state.</a:t>
            </a:r>
            <a:endParaRPr lang="en-US" sz="2000" dirty="0"/>
          </a:p>
        </p:txBody>
      </p:sp>
      <p:sp>
        <p:nvSpPr>
          <p:cNvPr id="6" name="Rectangle 5">
            <a:extLst>
              <a:ext uri="{FF2B5EF4-FFF2-40B4-BE49-F238E27FC236}">
                <a16:creationId xmlns:a16="http://schemas.microsoft.com/office/drawing/2014/main" id="{700760F3-BBE3-49DE-B811-964E6FC4561A}"/>
              </a:ext>
            </a:extLst>
          </p:cNvPr>
          <p:cNvSpPr/>
          <p:nvPr/>
        </p:nvSpPr>
        <p:spPr>
          <a:xfrm>
            <a:off x="0" y="1187833"/>
            <a:ext cx="9144000" cy="584775"/>
          </a:xfrm>
          <a:prstGeom prst="rect">
            <a:avLst/>
          </a:prstGeom>
        </p:spPr>
        <p:txBody>
          <a:bodyPr wrap="square">
            <a:spAutoFit/>
          </a:bodyPr>
          <a:lstStyle/>
          <a:p>
            <a:pPr lvl="0" algn="ctr">
              <a:spcBef>
                <a:spcPct val="20000"/>
              </a:spcBef>
            </a:pPr>
            <a:r>
              <a:rPr lang="en-US" sz="3200" dirty="0">
                <a:solidFill>
                  <a:srgbClr val="FFFFFF"/>
                </a:solidFill>
                <a:latin typeface="LatoWeb"/>
                <a:cs typeface="Calibri" charset="0"/>
              </a:rPr>
              <a:t>by the end of this course, you will be able to:</a:t>
            </a:r>
          </a:p>
        </p:txBody>
      </p:sp>
    </p:spTree>
    <p:extLst>
      <p:ext uri="{BB962C8B-B14F-4D97-AF65-F5344CB8AC3E}">
        <p14:creationId xmlns:p14="http://schemas.microsoft.com/office/powerpoint/2010/main" val="340009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637" y="0"/>
            <a:ext cx="8312727" cy="6858000"/>
          </a:xfrm>
        </p:spPr>
        <p:txBody>
          <a:bodyPr/>
          <a:lstStyle/>
          <a:p>
            <a:r>
              <a:rPr lang="en-US" dirty="0"/>
              <a:t>origins of feedback control</a:t>
            </a:r>
          </a:p>
        </p:txBody>
      </p:sp>
    </p:spTree>
    <p:extLst>
      <p:ext uri="{BB962C8B-B14F-4D97-AF65-F5344CB8AC3E}">
        <p14:creationId xmlns:p14="http://schemas.microsoft.com/office/powerpoint/2010/main" val="427446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179DA-71F7-4969-8996-21817B294240}"/>
              </a:ext>
            </a:extLst>
          </p:cNvPr>
          <p:cNvPicPr>
            <a:picLocks noChangeAspect="1"/>
          </p:cNvPicPr>
          <p:nvPr/>
        </p:nvPicPr>
        <p:blipFill>
          <a:blip r:embed="rId2"/>
          <a:stretch>
            <a:fillRect/>
          </a:stretch>
        </p:blipFill>
        <p:spPr>
          <a:xfrm>
            <a:off x="0" y="0"/>
            <a:ext cx="4637989" cy="6867941"/>
          </a:xfrm>
          <a:prstGeom prst="rect">
            <a:avLst/>
          </a:prstGeom>
        </p:spPr>
      </p:pic>
      <p:sp>
        <p:nvSpPr>
          <p:cNvPr id="6" name="Text Placeholder 2">
            <a:extLst>
              <a:ext uri="{FF2B5EF4-FFF2-40B4-BE49-F238E27FC236}">
                <a16:creationId xmlns:a16="http://schemas.microsoft.com/office/drawing/2014/main" id="{AF9013AE-2AC0-482C-A788-C8B8BDB4D716}"/>
              </a:ext>
            </a:extLst>
          </p:cNvPr>
          <p:cNvSpPr>
            <a:spLocks noGrp="1"/>
          </p:cNvSpPr>
          <p:nvPr>
            <p:ph type="body" sz="quarter" idx="11"/>
          </p:nvPr>
        </p:nvSpPr>
        <p:spPr>
          <a:xfrm>
            <a:off x="4835951" y="-1"/>
            <a:ext cx="3827282" cy="6867941"/>
          </a:xfrm>
        </p:spPr>
        <p:txBody>
          <a:bodyPr anchor="ctr"/>
          <a:lstStyle/>
          <a:p>
            <a:pPr marL="0" indent="0">
              <a:buNone/>
            </a:pPr>
            <a:r>
              <a:rPr lang="en-US" b="1" dirty="0"/>
              <a:t>Otto Mayr </a:t>
            </a:r>
          </a:p>
          <a:p>
            <a:pPr marL="0" indent="0">
              <a:buNone/>
            </a:pPr>
            <a:r>
              <a:rPr lang="en-US" dirty="0"/>
              <a:t>“</a:t>
            </a:r>
            <a:r>
              <a:rPr lang="en-US" i="1" dirty="0"/>
              <a:t>The Origins of Feedback Control</a:t>
            </a:r>
            <a:r>
              <a:rPr lang="en-US" dirty="0"/>
              <a:t>” </a:t>
            </a:r>
          </a:p>
          <a:p>
            <a:pPr marL="0" indent="0">
              <a:buNone/>
            </a:pPr>
            <a:r>
              <a:rPr lang="en-US" dirty="0"/>
              <a:t>MIT Press 1970</a:t>
            </a:r>
          </a:p>
        </p:txBody>
      </p:sp>
    </p:spTree>
    <p:extLst>
      <p:ext uri="{BB962C8B-B14F-4D97-AF65-F5344CB8AC3E}">
        <p14:creationId xmlns:p14="http://schemas.microsoft.com/office/powerpoint/2010/main" val="126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395A2-43F6-410F-B6C5-E87CD0520161}"/>
              </a:ext>
            </a:extLst>
          </p:cNvPr>
          <p:cNvPicPr>
            <a:picLocks noChangeAspect="1"/>
          </p:cNvPicPr>
          <p:nvPr/>
        </p:nvPicPr>
        <p:blipFill>
          <a:blip r:embed="rId2"/>
          <a:stretch>
            <a:fillRect/>
          </a:stretch>
        </p:blipFill>
        <p:spPr>
          <a:xfrm>
            <a:off x="-342551" y="0"/>
            <a:ext cx="6723676" cy="6858000"/>
          </a:xfrm>
          <a:prstGeom prst="rect">
            <a:avLst/>
          </a:prstGeom>
        </p:spPr>
      </p:pic>
      <p:grpSp>
        <p:nvGrpSpPr>
          <p:cNvPr id="9" name="Group 8">
            <a:extLst>
              <a:ext uri="{FF2B5EF4-FFF2-40B4-BE49-F238E27FC236}">
                <a16:creationId xmlns:a16="http://schemas.microsoft.com/office/drawing/2014/main" id="{574514FE-E1CF-44FF-AA60-8CF9AFEAFC6D}"/>
              </a:ext>
            </a:extLst>
          </p:cNvPr>
          <p:cNvGrpSpPr/>
          <p:nvPr/>
        </p:nvGrpSpPr>
        <p:grpSpPr>
          <a:xfrm>
            <a:off x="3038141" y="94269"/>
            <a:ext cx="6011589" cy="6267322"/>
            <a:chOff x="3038141" y="94269"/>
            <a:chExt cx="6011589" cy="6267322"/>
          </a:xfrm>
        </p:grpSpPr>
        <p:pic>
          <p:nvPicPr>
            <p:cNvPr id="5" name="Picture 4">
              <a:extLst>
                <a:ext uri="{FF2B5EF4-FFF2-40B4-BE49-F238E27FC236}">
                  <a16:creationId xmlns:a16="http://schemas.microsoft.com/office/drawing/2014/main" id="{3F9C9E8A-9790-47AD-8401-A7DF045A6042}"/>
                </a:ext>
              </a:extLst>
            </p:cNvPr>
            <p:cNvPicPr>
              <a:picLocks noChangeAspect="1"/>
            </p:cNvPicPr>
            <p:nvPr/>
          </p:nvPicPr>
          <p:blipFill>
            <a:blip r:embed="rId3"/>
            <a:stretch>
              <a:fillRect/>
            </a:stretch>
          </p:blipFill>
          <p:spPr>
            <a:xfrm>
              <a:off x="5373277" y="94269"/>
              <a:ext cx="3676453" cy="6267322"/>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CB32DA2E-1340-4F96-9FD6-171400DE1375}"/>
                </a:ext>
              </a:extLst>
            </p:cNvPr>
            <p:cNvSpPr/>
            <p:nvPr/>
          </p:nvSpPr>
          <p:spPr>
            <a:xfrm>
              <a:off x="3038141" y="1404594"/>
              <a:ext cx="732583" cy="1376313"/>
            </a:xfrm>
            <a:prstGeom prst="rect">
              <a:avLst/>
            </a:prstGeom>
            <a:noFill/>
            <a:ln w="762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8C47E06-1780-4C21-A271-A5714872210B}"/>
              </a:ext>
            </a:extLst>
          </p:cNvPr>
          <p:cNvSpPr txBox="1"/>
          <p:nvPr/>
        </p:nvSpPr>
        <p:spPr>
          <a:xfrm>
            <a:off x="2076980" y="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156546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2DFE-D2D1-4C69-812F-407D95DB7BB0}"/>
              </a:ext>
            </a:extLst>
          </p:cNvPr>
          <p:cNvPicPr>
            <a:picLocks noChangeAspect="1"/>
          </p:cNvPicPr>
          <p:nvPr/>
        </p:nvPicPr>
        <p:blipFill>
          <a:blip r:embed="rId2"/>
          <a:stretch>
            <a:fillRect/>
          </a:stretch>
        </p:blipFill>
        <p:spPr>
          <a:xfrm>
            <a:off x="414337" y="295275"/>
            <a:ext cx="8315325" cy="6267450"/>
          </a:xfrm>
          <a:prstGeom prst="rect">
            <a:avLst/>
          </a:prstGeom>
        </p:spPr>
      </p:pic>
      <p:pic>
        <p:nvPicPr>
          <p:cNvPr id="7" name="Picture 6">
            <a:extLst>
              <a:ext uri="{FF2B5EF4-FFF2-40B4-BE49-F238E27FC236}">
                <a16:creationId xmlns:a16="http://schemas.microsoft.com/office/drawing/2014/main" id="{83479500-60EB-4A5E-BA00-A1DFD8CA02E8}"/>
              </a:ext>
            </a:extLst>
          </p:cNvPr>
          <p:cNvPicPr>
            <a:picLocks noChangeAspect="1"/>
          </p:cNvPicPr>
          <p:nvPr/>
        </p:nvPicPr>
        <p:blipFill>
          <a:blip r:embed="rId3"/>
          <a:stretch>
            <a:fillRect/>
          </a:stretch>
        </p:blipFill>
        <p:spPr>
          <a:xfrm>
            <a:off x="480766" y="2293821"/>
            <a:ext cx="1331807" cy="2270357"/>
          </a:xfrm>
          <a:prstGeom prst="rect">
            <a:avLst/>
          </a:prstGeom>
          <a:ln w="76200">
            <a:solidFill>
              <a:schemeClr val="accent2">
                <a:lumMod val="75000"/>
              </a:schemeClr>
            </a:solidFill>
          </a:ln>
        </p:spPr>
      </p:pic>
      <p:sp>
        <p:nvSpPr>
          <p:cNvPr id="8" name="Rectangle 7">
            <a:extLst>
              <a:ext uri="{FF2B5EF4-FFF2-40B4-BE49-F238E27FC236}">
                <a16:creationId xmlns:a16="http://schemas.microsoft.com/office/drawing/2014/main" id="{5E2A57BA-B895-4156-86D9-7F1B2A8D0D22}"/>
              </a:ext>
            </a:extLst>
          </p:cNvPr>
          <p:cNvSpPr/>
          <p:nvPr/>
        </p:nvSpPr>
        <p:spPr>
          <a:xfrm>
            <a:off x="2686638" y="2846894"/>
            <a:ext cx="3478491" cy="772999"/>
          </a:xfrm>
          <a:prstGeom prst="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1BF1D7-E35F-4258-B0EB-CDF5A8BD6FD6}"/>
              </a:ext>
            </a:extLst>
          </p:cNvPr>
          <p:cNvSpPr txBox="1"/>
          <p:nvPr/>
        </p:nvSpPr>
        <p:spPr>
          <a:xfrm>
            <a:off x="2076980" y="94270"/>
            <a:ext cx="1922321" cy="646331"/>
          </a:xfrm>
          <a:prstGeom prst="rect">
            <a:avLst/>
          </a:prstGeom>
          <a:noFill/>
        </p:spPr>
        <p:txBody>
          <a:bodyPr wrap="none" rtlCol="0">
            <a:spAutoFit/>
          </a:bodyPr>
          <a:lstStyle/>
          <a:p>
            <a:pPr algn="ctr"/>
            <a:r>
              <a:rPr lang="en-US" sz="3600" b="1" dirty="0">
                <a:solidFill>
                  <a:schemeClr val="tx2"/>
                </a:solidFill>
              </a:rPr>
              <a:t>≈1800 CE</a:t>
            </a:r>
          </a:p>
        </p:txBody>
      </p:sp>
    </p:spTree>
    <p:extLst>
      <p:ext uri="{BB962C8B-B14F-4D97-AF65-F5344CB8AC3E}">
        <p14:creationId xmlns:p14="http://schemas.microsoft.com/office/powerpoint/2010/main" val="35039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2724-B5BD-4BB1-A734-D44A2BB82178}"/>
              </a:ext>
            </a:extLst>
          </p:cNvPr>
          <p:cNvPicPr>
            <a:picLocks noChangeAspect="1"/>
          </p:cNvPicPr>
          <p:nvPr/>
        </p:nvPicPr>
        <p:blipFill>
          <a:blip r:embed="rId2"/>
          <a:stretch>
            <a:fillRect/>
          </a:stretch>
        </p:blipFill>
        <p:spPr>
          <a:xfrm>
            <a:off x="4847310" y="0"/>
            <a:ext cx="4296690" cy="6858000"/>
          </a:xfrm>
          <a:prstGeom prst="rect">
            <a:avLst/>
          </a:prstGeom>
        </p:spPr>
      </p:pic>
      <p:pic>
        <p:nvPicPr>
          <p:cNvPr id="6" name="Picture 5">
            <a:extLst>
              <a:ext uri="{FF2B5EF4-FFF2-40B4-BE49-F238E27FC236}">
                <a16:creationId xmlns:a16="http://schemas.microsoft.com/office/drawing/2014/main" id="{727BD892-04B7-48F7-841E-415291A3E467}"/>
              </a:ext>
            </a:extLst>
          </p:cNvPr>
          <p:cNvPicPr>
            <a:picLocks noChangeAspect="1"/>
          </p:cNvPicPr>
          <p:nvPr/>
        </p:nvPicPr>
        <p:blipFill rotWithShape="1">
          <a:blip r:embed="rId3"/>
          <a:srcRect l="43776" t="1" r="109" b="9090"/>
          <a:stretch/>
        </p:blipFill>
        <p:spPr>
          <a:xfrm>
            <a:off x="20787" y="0"/>
            <a:ext cx="4826523" cy="3429000"/>
          </a:xfrm>
          <a:prstGeom prst="rect">
            <a:avLst/>
          </a:prstGeom>
        </p:spPr>
      </p:pic>
      <p:pic>
        <p:nvPicPr>
          <p:cNvPr id="7" name="Picture 6">
            <a:extLst>
              <a:ext uri="{FF2B5EF4-FFF2-40B4-BE49-F238E27FC236}">
                <a16:creationId xmlns:a16="http://schemas.microsoft.com/office/drawing/2014/main" id="{1C31EE69-3668-47D8-B21C-570941434444}"/>
              </a:ext>
            </a:extLst>
          </p:cNvPr>
          <p:cNvPicPr>
            <a:picLocks noChangeAspect="1"/>
          </p:cNvPicPr>
          <p:nvPr/>
        </p:nvPicPr>
        <p:blipFill rotWithShape="1">
          <a:blip r:embed="rId3"/>
          <a:srcRect t="31490" r="58746" b="23524"/>
          <a:stretch/>
        </p:blipFill>
        <p:spPr>
          <a:xfrm>
            <a:off x="659885" y="3446674"/>
            <a:ext cx="3548325" cy="1696826"/>
          </a:xfrm>
          <a:prstGeom prst="rect">
            <a:avLst/>
          </a:prstGeom>
        </p:spPr>
      </p:pic>
      <p:sp>
        <p:nvSpPr>
          <p:cNvPr id="8" name="TextBox 7">
            <a:extLst>
              <a:ext uri="{FF2B5EF4-FFF2-40B4-BE49-F238E27FC236}">
                <a16:creationId xmlns:a16="http://schemas.microsoft.com/office/drawing/2014/main" id="{D51C32B5-10B1-47D7-AE91-06B6F7A720F8}"/>
              </a:ext>
            </a:extLst>
          </p:cNvPr>
          <p:cNvSpPr txBox="1"/>
          <p:nvPr/>
        </p:nvSpPr>
        <p:spPr>
          <a:xfrm>
            <a:off x="3874126" y="37707"/>
            <a:ext cx="1946367" cy="646331"/>
          </a:xfrm>
          <a:prstGeom prst="rect">
            <a:avLst/>
          </a:prstGeom>
          <a:noFill/>
        </p:spPr>
        <p:txBody>
          <a:bodyPr wrap="none" rtlCol="0">
            <a:spAutoFit/>
          </a:bodyPr>
          <a:lstStyle/>
          <a:p>
            <a:pPr algn="ctr"/>
            <a:r>
              <a:rPr lang="en-US" sz="3600" b="1" dirty="0">
                <a:solidFill>
                  <a:schemeClr val="tx2"/>
                </a:solidFill>
              </a:rPr>
              <a:t>≈300 BCE</a:t>
            </a:r>
          </a:p>
        </p:txBody>
      </p:sp>
    </p:spTree>
    <p:extLst>
      <p:ext uri="{BB962C8B-B14F-4D97-AF65-F5344CB8AC3E}">
        <p14:creationId xmlns:p14="http://schemas.microsoft.com/office/powerpoint/2010/main" val="812769570"/>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8163</TotalTime>
  <Words>737</Words>
  <Application>Microsoft Office PowerPoint</Application>
  <PresentationFormat>On-screen Show (4:3)</PresentationFormat>
  <Paragraphs>102</Paragraphs>
  <Slides>25</Slides>
  <Notes>1</Notes>
  <HiddenSlides>0</HiddenSlides>
  <MMClips>6</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Arial</vt:lpstr>
      <vt:lpstr>Calibri</vt:lpstr>
      <vt:lpstr>Encode Sans Normal Black</vt:lpstr>
      <vt:lpstr>Helvetica Neue</vt:lpstr>
      <vt:lpstr>LatoWeb</vt:lpstr>
      <vt:lpstr>Lucida Grande</vt:lpstr>
      <vt:lpstr>LucidaGrande</vt:lpstr>
      <vt:lpstr>Open Sans Light</vt:lpstr>
      <vt:lpstr>Uni Sans Regular</vt:lpstr>
      <vt:lpstr>Custom Design</vt:lpstr>
      <vt:lpstr>1_Custom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Sam Burden</cp:lastModifiedBy>
  <cp:revision>256</cp:revision>
  <dcterms:created xsi:type="dcterms:W3CDTF">2014-10-14T00:51:43Z</dcterms:created>
  <dcterms:modified xsi:type="dcterms:W3CDTF">2021-09-29T16:36:31Z</dcterms:modified>
</cp:coreProperties>
</file>